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sldIdLst>
    <p:sldId id="259" r:id="rId5"/>
    <p:sldId id="260" r:id="rId6"/>
    <p:sldId id="262" r:id="rId7"/>
    <p:sldId id="264" r:id="rId8"/>
    <p:sldId id="265" r:id="rId9"/>
    <p:sldId id="261" r:id="rId10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9275"/>
    <a:srgbClr val="134941"/>
    <a:srgbClr val="EFE6DD"/>
    <a:srgbClr val="E7DA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92" autoAdjust="0"/>
    <p:restoredTop sz="94757"/>
  </p:normalViewPr>
  <p:slideViewPr>
    <p:cSldViewPr snapToGrid="0">
      <p:cViewPr varScale="1">
        <p:scale>
          <a:sx n="129" d="100"/>
          <a:sy n="129" d="100"/>
        </p:scale>
        <p:origin x="312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EE98D0-12A0-412A-A09F-3E8741DE4210}" type="datetimeFigureOut">
              <a:rPr lang="da-DK" smtClean="0"/>
              <a:t>16.06.2025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C289F7-6235-433C-B5F2-B4226824C16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71521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C289F7-6235-433C-B5F2-B4226824C160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18081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C289F7-6235-433C-B5F2-B4226824C160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67407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FFC7B-80A6-46FE-9365-B98C92AA9BC0}" type="datetime1">
              <a:rPr lang="da-DK" smtClean="0"/>
              <a:t>16.06.2025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31B77-4964-432D-8B3B-42EBCF32F34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35550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3C59A-CECD-48C3-AA82-F0AF49A50403}" type="datetime1">
              <a:rPr lang="da-DK" smtClean="0"/>
              <a:t>16.06.2025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31B77-4964-432D-8B3B-42EBCF32F34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33401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13E4E-ED95-4AD4-B7B5-6BB2524EC4F0}" type="datetime1">
              <a:rPr lang="da-DK" smtClean="0"/>
              <a:t>16.06.2025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31B77-4964-432D-8B3B-42EBCF32F34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71492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209FB-ED01-4CFA-AFAB-BF6E55644C34}" type="datetime1">
              <a:rPr lang="da-DK" smtClean="0"/>
              <a:t>16.06.2025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31B77-4964-432D-8B3B-42EBCF32F34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72705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57F11-242D-49BA-95C6-0ECB5CDA4A57}" type="datetime1">
              <a:rPr lang="da-DK" smtClean="0"/>
              <a:t>16.06.2025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31B77-4964-432D-8B3B-42EBCF32F34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02855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5E63-072B-4C8F-8FFB-BDA7A98FE056}" type="datetime1">
              <a:rPr lang="da-DK" smtClean="0"/>
              <a:t>16.06.2025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31B77-4964-432D-8B3B-42EBCF32F34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26133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86948-9AB9-481E-B094-2E9686106146}" type="datetime1">
              <a:rPr lang="da-DK" smtClean="0"/>
              <a:t>16.06.2025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31B77-4964-432D-8B3B-42EBCF32F34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32967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5E60-1BAF-477D-A836-00A3DB41A6CA}" type="datetime1">
              <a:rPr lang="da-DK" smtClean="0"/>
              <a:t>16.06.2025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31B77-4964-432D-8B3B-42EBCF32F34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60794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C9263-6E5E-4BA5-8C04-176972320C03}" type="datetime1">
              <a:rPr lang="da-DK" smtClean="0"/>
              <a:t>16.06.2025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31B77-4964-432D-8B3B-42EBCF32F34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51335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C3FE5-56DC-4060-B823-C40D7A6ABC0D}" type="datetime1">
              <a:rPr lang="da-DK" smtClean="0"/>
              <a:t>16.06.2025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31B77-4964-432D-8B3B-42EBCF32F34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18448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E989F-08F2-436F-AFA5-FF1E431E9045}" type="datetime1">
              <a:rPr lang="da-DK" smtClean="0"/>
              <a:t>16.06.2025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31B77-4964-432D-8B3B-42EBCF32F34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9842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E09775-B3EF-496A-98E3-45F8D0F9D3C1}" type="datetime1">
              <a:rPr lang="da-DK" smtClean="0"/>
              <a:t>16.06.2025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831B77-4964-432D-8B3B-42EBCF32F34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9617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to.dk/partner/roesgaard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s://pto.dk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to.dk/partner/roesgaard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s://pto.dk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to.dk/partner/roesgaard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s://pto.dk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to.dk/partner/roesgaard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s://pto.dk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to.dk/partner/roesgaard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hyperlink" Target="https://pto.dk/" TargetMode="Externa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to.dk/partner/roesgaard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hyperlink" Target="https://pto.dk/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6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felt 3">
            <a:extLst>
              <a:ext uri="{FF2B5EF4-FFF2-40B4-BE49-F238E27FC236}">
                <a16:creationId xmlns:a16="http://schemas.microsoft.com/office/drawing/2014/main" id="{756EE939-6351-B554-A571-31288D379B55}"/>
              </a:ext>
            </a:extLst>
          </p:cNvPr>
          <p:cNvSpPr txBox="1"/>
          <p:nvPr/>
        </p:nvSpPr>
        <p:spPr>
          <a:xfrm>
            <a:off x="420874" y="1094932"/>
            <a:ext cx="7460524" cy="367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788" dirty="0">
                <a:solidFill>
                  <a:srgbClr val="134941"/>
                </a:solidFill>
                <a:latin typeface="Titillium Web" panose="00000500000000000000" pitchFamily="2" charset="0"/>
              </a:rPr>
              <a:t>Kontrolskema til databehandlere  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C9564DA9-AF51-1B3C-E9B1-EAC10A2951DB}"/>
              </a:ext>
            </a:extLst>
          </p:cNvPr>
          <p:cNvSpPr txBox="1"/>
          <p:nvPr/>
        </p:nvSpPr>
        <p:spPr>
          <a:xfrm>
            <a:off x="420874" y="1445027"/>
            <a:ext cx="8180445" cy="8425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975" dirty="0">
                <a:solidFill>
                  <a:srgbClr val="134941"/>
                </a:solidFill>
                <a:latin typeface="Titillium Web" panose="00000500000000000000" pitchFamily="2" charset="0"/>
              </a:rPr>
              <a:t>For at sikre, at den indgåede databehandleraftale mellem (</a:t>
            </a:r>
            <a:r>
              <a:rPr lang="da-DK" sz="975" dirty="0">
                <a:solidFill>
                  <a:srgbClr val="134941"/>
                </a:solidFill>
                <a:highlight>
                  <a:srgbClr val="FFFF00"/>
                </a:highlight>
                <a:latin typeface="Titillium Web" panose="00000500000000000000" pitchFamily="2" charset="0"/>
              </a:rPr>
              <a:t>navn på dataansvarlig</a:t>
            </a:r>
            <a:r>
              <a:rPr lang="da-DK" sz="975" dirty="0">
                <a:solidFill>
                  <a:srgbClr val="134941"/>
                </a:solidFill>
                <a:latin typeface="Titillium Web" panose="00000500000000000000" pitchFamily="2" charset="0"/>
              </a:rPr>
              <a:t>) og (</a:t>
            </a:r>
            <a:r>
              <a:rPr lang="da-DK" sz="975" dirty="0">
                <a:solidFill>
                  <a:srgbClr val="134941"/>
                </a:solidFill>
                <a:highlight>
                  <a:srgbClr val="FFFF00"/>
                </a:highlight>
                <a:latin typeface="Titillium Web" panose="00000500000000000000" pitchFamily="2" charset="0"/>
              </a:rPr>
              <a:t>navn på databehandleren</a:t>
            </a:r>
            <a:r>
              <a:rPr lang="da-DK" sz="975" dirty="0">
                <a:solidFill>
                  <a:srgbClr val="134941"/>
                </a:solidFill>
                <a:latin typeface="Titillium Web" panose="00000500000000000000" pitchFamily="2" charset="0"/>
              </a:rPr>
              <a:t>) overholdes, fører (</a:t>
            </a:r>
            <a:r>
              <a:rPr lang="da-DK" sz="975" dirty="0">
                <a:solidFill>
                  <a:srgbClr val="134941"/>
                </a:solidFill>
                <a:highlight>
                  <a:srgbClr val="FFFF00"/>
                </a:highlight>
                <a:latin typeface="Titillium Web" panose="00000500000000000000" pitchFamily="2" charset="0"/>
              </a:rPr>
              <a:t>navn på dataansvarlig</a:t>
            </a:r>
            <a:r>
              <a:rPr lang="da-DK" sz="975" dirty="0">
                <a:solidFill>
                  <a:srgbClr val="134941"/>
                </a:solidFill>
                <a:latin typeface="Titillium Web" panose="00000500000000000000" pitchFamily="2" charset="0"/>
              </a:rPr>
              <a:t>) </a:t>
            </a:r>
          </a:p>
          <a:p>
            <a:r>
              <a:rPr lang="da-DK" sz="975" dirty="0">
                <a:solidFill>
                  <a:srgbClr val="134941"/>
                </a:solidFill>
                <a:latin typeface="Titillium Web" panose="00000500000000000000" pitchFamily="2" charset="0"/>
              </a:rPr>
              <a:t>regelmæssigt tilsyn, idet (</a:t>
            </a:r>
            <a:r>
              <a:rPr lang="da-DK" sz="975" dirty="0">
                <a:solidFill>
                  <a:srgbClr val="134941"/>
                </a:solidFill>
                <a:highlight>
                  <a:srgbClr val="FFFF00"/>
                </a:highlight>
                <a:latin typeface="Titillium Web" panose="00000500000000000000" pitchFamily="2" charset="0"/>
              </a:rPr>
              <a:t>navn på dataansvarlig</a:t>
            </a:r>
            <a:r>
              <a:rPr lang="da-DK" sz="975" dirty="0">
                <a:solidFill>
                  <a:srgbClr val="134941"/>
                </a:solidFill>
                <a:latin typeface="Titillium Web" panose="00000500000000000000" pitchFamily="2" charset="0"/>
              </a:rPr>
              <a:t>) er dataansvarlig. </a:t>
            </a:r>
            <a:br>
              <a:rPr lang="da-DK" sz="975" dirty="0">
                <a:solidFill>
                  <a:srgbClr val="134941"/>
                </a:solidFill>
                <a:latin typeface="Titillium Web" panose="00000500000000000000" pitchFamily="2" charset="0"/>
              </a:rPr>
            </a:br>
            <a:r>
              <a:rPr lang="da-DK" sz="975" dirty="0">
                <a:solidFill>
                  <a:srgbClr val="134941"/>
                </a:solidFill>
                <a:latin typeface="Titillium Web" panose="00000500000000000000" pitchFamily="2" charset="0"/>
              </a:rPr>
              <a:t>Vi, (</a:t>
            </a:r>
            <a:r>
              <a:rPr lang="da-DK" sz="975" dirty="0">
                <a:solidFill>
                  <a:srgbClr val="134941"/>
                </a:solidFill>
                <a:highlight>
                  <a:srgbClr val="FFFF00"/>
                </a:highlight>
                <a:latin typeface="Titillium Web" panose="00000500000000000000" pitchFamily="2" charset="0"/>
              </a:rPr>
              <a:t>navn på dataansvarlig</a:t>
            </a:r>
            <a:r>
              <a:rPr lang="da-DK" sz="975" dirty="0">
                <a:solidFill>
                  <a:srgbClr val="134941"/>
                </a:solidFill>
                <a:latin typeface="Titillium Web" panose="00000500000000000000" pitchFamily="2" charset="0"/>
              </a:rPr>
              <a:t>), vil bede jer udfylde nedenstående kontrolskema og herefter returnerer det til os på (</a:t>
            </a:r>
            <a:r>
              <a:rPr lang="da-DK" sz="975" dirty="0">
                <a:solidFill>
                  <a:srgbClr val="134941"/>
                </a:solidFill>
                <a:highlight>
                  <a:srgbClr val="FFFF00"/>
                </a:highlight>
                <a:latin typeface="Titillium Web" panose="00000500000000000000" pitchFamily="2" charset="0"/>
              </a:rPr>
              <a:t>mailadresse</a:t>
            </a:r>
            <a:r>
              <a:rPr lang="da-DK" sz="975" dirty="0">
                <a:solidFill>
                  <a:srgbClr val="134941"/>
                </a:solidFill>
                <a:latin typeface="Titillium Web" panose="00000500000000000000" pitchFamily="2" charset="0"/>
              </a:rPr>
              <a:t>). </a:t>
            </a:r>
            <a:br>
              <a:rPr lang="da-DK" sz="975" dirty="0">
                <a:solidFill>
                  <a:srgbClr val="134941"/>
                </a:solidFill>
                <a:latin typeface="Titillium Web" panose="00000500000000000000" pitchFamily="2" charset="0"/>
              </a:rPr>
            </a:br>
            <a:r>
              <a:rPr lang="da-DK" sz="975" dirty="0">
                <a:solidFill>
                  <a:srgbClr val="134941"/>
                </a:solidFill>
                <a:latin typeface="Titillium Web" panose="00000500000000000000" pitchFamily="2" charset="0"/>
              </a:rPr>
              <a:t>Hvis I har spørgsmål selve kontrolskemaet eller udfyldelsen heraf så kontakt (</a:t>
            </a:r>
            <a:r>
              <a:rPr lang="da-DK" sz="975" dirty="0">
                <a:solidFill>
                  <a:srgbClr val="134941"/>
                </a:solidFill>
                <a:highlight>
                  <a:srgbClr val="FFFF00"/>
                </a:highlight>
                <a:latin typeface="Titillium Web" panose="00000500000000000000" pitchFamily="2" charset="0"/>
              </a:rPr>
              <a:t>navn</a:t>
            </a:r>
            <a:r>
              <a:rPr lang="da-DK" sz="975" dirty="0">
                <a:solidFill>
                  <a:srgbClr val="134941"/>
                </a:solidFill>
                <a:latin typeface="Titillium Web" panose="00000500000000000000" pitchFamily="2" charset="0"/>
              </a:rPr>
              <a:t>) på (</a:t>
            </a:r>
            <a:r>
              <a:rPr lang="da-DK" sz="975" dirty="0">
                <a:solidFill>
                  <a:srgbClr val="134941"/>
                </a:solidFill>
                <a:highlight>
                  <a:srgbClr val="FFFF00"/>
                </a:highlight>
                <a:latin typeface="Titillium Web" panose="00000500000000000000" pitchFamily="2" charset="0"/>
              </a:rPr>
              <a:t>mailadresse</a:t>
            </a:r>
            <a:r>
              <a:rPr lang="da-DK" sz="975" dirty="0">
                <a:solidFill>
                  <a:srgbClr val="134941"/>
                </a:solidFill>
                <a:latin typeface="Titillium Web" panose="00000500000000000000" pitchFamily="2" charset="0"/>
              </a:rPr>
              <a:t>) eller (</a:t>
            </a:r>
            <a:r>
              <a:rPr lang="da-DK" sz="975" dirty="0">
                <a:solidFill>
                  <a:srgbClr val="134941"/>
                </a:solidFill>
                <a:highlight>
                  <a:srgbClr val="FFFF00"/>
                </a:highlight>
                <a:latin typeface="Titillium Web" panose="00000500000000000000" pitchFamily="2" charset="0"/>
              </a:rPr>
              <a:t>telefonnummer</a:t>
            </a:r>
            <a:r>
              <a:rPr lang="da-DK" sz="975" dirty="0">
                <a:solidFill>
                  <a:srgbClr val="134941"/>
                </a:solidFill>
                <a:latin typeface="Titillium Web" panose="00000500000000000000" pitchFamily="2" charset="0"/>
              </a:rPr>
              <a:t>). </a:t>
            </a:r>
            <a:br>
              <a:rPr lang="da-DK" sz="975" dirty="0">
                <a:solidFill>
                  <a:srgbClr val="134941"/>
                </a:solidFill>
                <a:latin typeface="Titillium Web" panose="00000500000000000000" pitchFamily="2" charset="0"/>
              </a:rPr>
            </a:br>
            <a:r>
              <a:rPr lang="da-DK" sz="975" dirty="0">
                <a:solidFill>
                  <a:srgbClr val="134941"/>
                </a:solidFill>
                <a:latin typeface="Titillium Web" panose="00000500000000000000" pitchFamily="2" charset="0"/>
              </a:rPr>
              <a:t>             </a:t>
            </a:r>
          </a:p>
        </p:txBody>
      </p:sp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24A1C875-1E21-5D06-63D8-57FFE20F07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917986"/>
              </p:ext>
            </p:extLst>
          </p:nvPr>
        </p:nvGraphicFramePr>
        <p:xfrm>
          <a:off x="458957" y="2270253"/>
          <a:ext cx="9026169" cy="3082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3577">
                  <a:extLst>
                    <a:ext uri="{9D8B030D-6E8A-4147-A177-3AD203B41FA5}">
                      <a16:colId xmlns:a16="http://schemas.microsoft.com/office/drawing/2014/main" val="3903200512"/>
                    </a:ext>
                  </a:extLst>
                </a:gridCol>
                <a:gridCol w="466104">
                  <a:extLst>
                    <a:ext uri="{9D8B030D-6E8A-4147-A177-3AD203B41FA5}">
                      <a16:colId xmlns:a16="http://schemas.microsoft.com/office/drawing/2014/main" val="184292175"/>
                    </a:ext>
                  </a:extLst>
                </a:gridCol>
                <a:gridCol w="475815">
                  <a:extLst>
                    <a:ext uri="{9D8B030D-6E8A-4147-A177-3AD203B41FA5}">
                      <a16:colId xmlns:a16="http://schemas.microsoft.com/office/drawing/2014/main" val="3515600498"/>
                    </a:ext>
                  </a:extLst>
                </a:gridCol>
                <a:gridCol w="1961522">
                  <a:extLst>
                    <a:ext uri="{9D8B030D-6E8A-4147-A177-3AD203B41FA5}">
                      <a16:colId xmlns:a16="http://schemas.microsoft.com/office/drawing/2014/main" val="4034547972"/>
                    </a:ext>
                  </a:extLst>
                </a:gridCol>
                <a:gridCol w="1989151">
                  <a:extLst>
                    <a:ext uri="{9D8B030D-6E8A-4147-A177-3AD203B41FA5}">
                      <a16:colId xmlns:a16="http://schemas.microsoft.com/office/drawing/2014/main" val="2809264564"/>
                    </a:ext>
                  </a:extLst>
                </a:gridCol>
              </a:tblGrid>
              <a:tr h="520065">
                <a:tc>
                  <a:txBody>
                    <a:bodyPr/>
                    <a:lstStyle/>
                    <a:p>
                      <a:r>
                        <a:rPr lang="da-DK" sz="1000" b="1" dirty="0">
                          <a:latin typeface="Titillium Web" panose="00000500000000000000" pitchFamily="2" charset="0"/>
                        </a:rPr>
                        <a:t>Generelle spørgsmål 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927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 dirty="0">
                          <a:latin typeface="Titillium Web" panose="00000500000000000000" pitchFamily="2" charset="0"/>
                        </a:rPr>
                        <a:t>Ja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927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 dirty="0">
                          <a:latin typeface="Titillium Web" panose="00000500000000000000" pitchFamily="2" charset="0"/>
                        </a:rPr>
                        <a:t>Nej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927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b="1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b="1" dirty="0">
                          <a:latin typeface="Titillium Web" panose="00000500000000000000" pitchFamily="2" charset="0"/>
                        </a:rPr>
                        <a:t>Ved nej, skal dette begrundes</a:t>
                      </a:r>
                    </a:p>
                    <a:p>
                      <a:endParaRPr lang="da-DK" sz="1000" b="1" dirty="0">
                        <a:latin typeface="Titillium Web" panose="00000500000000000000" pitchFamily="2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927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b="1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b="1" dirty="0">
                          <a:latin typeface="Titillium Web" panose="00000500000000000000" pitchFamily="2" charset="0"/>
                        </a:rPr>
                        <a:t>Uddybning</a:t>
                      </a:r>
                    </a:p>
                    <a:p>
                      <a:endParaRPr lang="da-DK" sz="1000" b="1" dirty="0">
                        <a:latin typeface="Titillium Web" panose="00000500000000000000" pitchFamily="2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92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5858246"/>
                  </a:ext>
                </a:extLst>
              </a:tr>
              <a:tr h="2551434">
                <a:tc>
                  <a:txBody>
                    <a:bodyPr/>
                    <a:lstStyle/>
                    <a:p>
                      <a:r>
                        <a:rPr lang="da-DK" sz="1000" dirty="0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  <a:t>Som dataansvarlige anvender vi kun personoplysningerne til det formål, der er aftalt med den dataansvarlige.</a:t>
                      </a: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r>
                        <a:rPr lang="da-DK" sz="1000" dirty="0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  <a:t>Vi har udpeget en leder/medarbejder, der er GDPR-ansvarlig. </a:t>
                      </a: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r>
                        <a:rPr lang="da-DK" sz="1000" b="1" dirty="0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  <a:t>Følgende spørgsmål besvares til sidst:  </a:t>
                      </a:r>
                      <a:br>
                        <a:rPr lang="da-DK" sz="1000" b="1" dirty="0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</a:br>
                      <a:r>
                        <a:rPr lang="da-DK" sz="1000" b="0" dirty="0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  <a:t>Efter udfyldt besvarelse vurderes det, at der ikke er behov for at opdatere den indgåede databehandleraftale. </a:t>
                      </a:r>
                      <a:br>
                        <a:rPr lang="da-DK" sz="1000" b="0" dirty="0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</a:br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94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Clr>
                          <a:srgbClr val="BC9275"/>
                        </a:buClr>
                        <a:buFont typeface="Arial" panose="020B0604020202020204" pitchFamily="34" charset="0"/>
                        <a:buNone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000" dirty="0">
                        <a:latin typeface="Titillium Web" panose="00000500000000000000" pitchFamily="2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000" dirty="0">
                        <a:latin typeface="Titillium Web" panose="00000500000000000000" pitchFamily="2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dirty="0">
                          <a:latin typeface="Titillium Web" panose="00000500000000000000" pitchFamily="2" charset="0"/>
                        </a:rPr>
                        <a:t>Kontaktoplysninger: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dirty="0">
                          <a:latin typeface="Titillium Web" panose="00000500000000000000" pitchFamily="2" charset="0"/>
                        </a:rPr>
                        <a:t>Beskriv hvad der skal opdateres, f.eks. anvendte underdatabehandlere eller overførselsgrundlag til tredjeland: 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2054016"/>
                  </a:ext>
                </a:extLst>
              </a:tr>
            </a:tbl>
          </a:graphicData>
        </a:graphic>
      </p:graphicFrame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A15B819-F4CE-3373-DBA5-4A723AF15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94359" y="6360916"/>
            <a:ext cx="2228850" cy="163718"/>
          </a:xfrm>
        </p:spPr>
        <p:txBody>
          <a:bodyPr/>
          <a:lstStyle/>
          <a:p>
            <a:r>
              <a:rPr lang="da-DK" dirty="0">
                <a:solidFill>
                  <a:srgbClr val="134941"/>
                </a:solidFill>
                <a:latin typeface="Titillium Web" panose="00000500000000000000" pitchFamily="2" charset="0"/>
              </a:rPr>
              <a:t>1 af 6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825A9D19-8FA4-581D-ABC3-B7C7E31C4E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92864"/>
            <a:ext cx="150106" cy="300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4295" tIns="37148" rIns="74295" bIns="37148" numCol="1" anchor="ctr" anchorCtr="0" compatLnSpc="1">
            <a:prstTxWarp prst="textNoShape">
              <a:avLst/>
            </a:prstTxWarp>
            <a:spAutoFit/>
          </a:bodyPr>
          <a:lstStyle/>
          <a:p>
            <a:endParaRPr lang="da-DK" sz="1463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591AB23B-8421-FE6E-CADE-D3D3D6F231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25" y="616689"/>
            <a:ext cx="150106" cy="300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4295" tIns="37148" rIns="74295" bIns="37148" numCol="1" anchor="ctr" anchorCtr="0" compatLnSpc="1">
            <a:prstTxWarp prst="textNoShape">
              <a:avLst/>
            </a:prstTxWarp>
            <a:spAutoFit/>
          </a:bodyPr>
          <a:lstStyle/>
          <a:p>
            <a:endParaRPr lang="da-DK" sz="1463"/>
          </a:p>
        </p:txBody>
      </p:sp>
      <p:pic>
        <p:nvPicPr>
          <p:cNvPr id="2" name="Billede 1" descr="Et billede, der indeholder tekst, Font/skrifttype, skærmbillede, Grafik&#10;&#10;Automatisk genereret beskrivelse">
            <a:hlinkClick r:id="rId2"/>
            <a:extLst>
              <a:ext uri="{FF2B5EF4-FFF2-40B4-BE49-F238E27FC236}">
                <a16:creationId xmlns:a16="http://schemas.microsoft.com/office/drawing/2014/main" id="{3D1A7229-BCD5-A4E5-C0BB-F441DFA40B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612"/>
          <a:stretch>
            <a:fillRect/>
          </a:stretch>
        </p:blipFill>
        <p:spPr>
          <a:xfrm>
            <a:off x="325023" y="5607534"/>
            <a:ext cx="1816466" cy="917100"/>
          </a:xfrm>
          <a:prstGeom prst="rect">
            <a:avLst/>
          </a:prstGeom>
        </p:spPr>
      </p:pic>
      <p:pic>
        <p:nvPicPr>
          <p:cNvPr id="9" name="Billede 8">
            <a:hlinkClick r:id="rId4"/>
            <a:extLst>
              <a:ext uri="{FF2B5EF4-FFF2-40B4-BE49-F238E27FC236}">
                <a16:creationId xmlns:a16="http://schemas.microsoft.com/office/drawing/2014/main" id="{B3640286-C4B5-10E4-B39D-69DFDCDE7B83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41377" b="40290"/>
          <a:stretch>
            <a:fillRect/>
          </a:stretch>
        </p:blipFill>
        <p:spPr>
          <a:xfrm>
            <a:off x="1942133" y="5903843"/>
            <a:ext cx="2392859" cy="620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1796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6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felt 3">
            <a:extLst>
              <a:ext uri="{FF2B5EF4-FFF2-40B4-BE49-F238E27FC236}">
                <a16:creationId xmlns:a16="http://schemas.microsoft.com/office/drawing/2014/main" id="{756EE939-6351-B554-A571-31288D379B55}"/>
              </a:ext>
            </a:extLst>
          </p:cNvPr>
          <p:cNvSpPr txBox="1"/>
          <p:nvPr/>
        </p:nvSpPr>
        <p:spPr>
          <a:xfrm>
            <a:off x="420874" y="1094932"/>
            <a:ext cx="7460524" cy="367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788" dirty="0">
                <a:solidFill>
                  <a:srgbClr val="134941"/>
                </a:solidFill>
                <a:latin typeface="Titillium Web" panose="00000500000000000000" pitchFamily="2" charset="0"/>
              </a:rPr>
              <a:t>Kontrolskema til databehandlere  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C9564DA9-AF51-1B3C-E9B1-EAC10A2951DB}"/>
              </a:ext>
            </a:extLst>
          </p:cNvPr>
          <p:cNvSpPr txBox="1"/>
          <p:nvPr/>
        </p:nvSpPr>
        <p:spPr>
          <a:xfrm>
            <a:off x="420874" y="1445027"/>
            <a:ext cx="9026169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da-DK" sz="975" dirty="0">
                <a:solidFill>
                  <a:srgbClr val="134941"/>
                </a:solidFill>
                <a:latin typeface="Titillium Web" panose="00000500000000000000" pitchFamily="2" charset="0"/>
              </a:rPr>
            </a:br>
            <a:r>
              <a:rPr lang="da-DK" sz="975" dirty="0">
                <a:solidFill>
                  <a:srgbClr val="134941"/>
                </a:solidFill>
                <a:latin typeface="Titillium Web" panose="00000500000000000000" pitchFamily="2" charset="0"/>
              </a:rPr>
              <a:t>             </a:t>
            </a:r>
          </a:p>
        </p:txBody>
      </p:sp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24A1C875-1E21-5D06-63D8-57FFE20F07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6841321"/>
              </p:ext>
            </p:extLst>
          </p:nvPr>
        </p:nvGraphicFramePr>
        <p:xfrm>
          <a:off x="439915" y="1543764"/>
          <a:ext cx="9026169" cy="4110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3577">
                  <a:extLst>
                    <a:ext uri="{9D8B030D-6E8A-4147-A177-3AD203B41FA5}">
                      <a16:colId xmlns:a16="http://schemas.microsoft.com/office/drawing/2014/main" val="3903200512"/>
                    </a:ext>
                  </a:extLst>
                </a:gridCol>
                <a:gridCol w="466104">
                  <a:extLst>
                    <a:ext uri="{9D8B030D-6E8A-4147-A177-3AD203B41FA5}">
                      <a16:colId xmlns:a16="http://schemas.microsoft.com/office/drawing/2014/main" val="184292175"/>
                    </a:ext>
                  </a:extLst>
                </a:gridCol>
                <a:gridCol w="475815">
                  <a:extLst>
                    <a:ext uri="{9D8B030D-6E8A-4147-A177-3AD203B41FA5}">
                      <a16:colId xmlns:a16="http://schemas.microsoft.com/office/drawing/2014/main" val="3515600498"/>
                    </a:ext>
                  </a:extLst>
                </a:gridCol>
                <a:gridCol w="1961522">
                  <a:extLst>
                    <a:ext uri="{9D8B030D-6E8A-4147-A177-3AD203B41FA5}">
                      <a16:colId xmlns:a16="http://schemas.microsoft.com/office/drawing/2014/main" val="4034547972"/>
                    </a:ext>
                  </a:extLst>
                </a:gridCol>
                <a:gridCol w="1989151">
                  <a:extLst>
                    <a:ext uri="{9D8B030D-6E8A-4147-A177-3AD203B41FA5}">
                      <a16:colId xmlns:a16="http://schemas.microsoft.com/office/drawing/2014/main" val="2809264564"/>
                    </a:ext>
                  </a:extLst>
                </a:gridCol>
              </a:tblGrid>
              <a:tr h="520065">
                <a:tc>
                  <a:txBody>
                    <a:bodyPr/>
                    <a:lstStyle/>
                    <a:p>
                      <a:r>
                        <a:rPr lang="da-DK" sz="1000" b="1" dirty="0">
                          <a:latin typeface="Titillium Web" panose="00000500000000000000" pitchFamily="2" charset="0"/>
                        </a:rPr>
                        <a:t>Spørgsmål vedr. politikker og procedurer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927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 dirty="0">
                          <a:latin typeface="Titillium Web" panose="00000500000000000000" pitchFamily="2" charset="0"/>
                        </a:rPr>
                        <a:t>Ja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927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 dirty="0">
                          <a:latin typeface="Titillium Web" panose="00000500000000000000" pitchFamily="2" charset="0"/>
                        </a:rPr>
                        <a:t>Nej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927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b="1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b="1" dirty="0">
                          <a:latin typeface="Titillium Web" panose="00000500000000000000" pitchFamily="2" charset="0"/>
                        </a:rPr>
                        <a:t>Ved nej, skal dette begrundes</a:t>
                      </a:r>
                    </a:p>
                    <a:p>
                      <a:endParaRPr lang="da-DK" sz="1000" b="1" dirty="0">
                        <a:latin typeface="Titillium Web" panose="00000500000000000000" pitchFamily="2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927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b="1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b="1" dirty="0">
                          <a:latin typeface="Titillium Web" panose="00000500000000000000" pitchFamily="2" charset="0"/>
                        </a:rPr>
                        <a:t>Uddybning</a:t>
                      </a:r>
                    </a:p>
                    <a:p>
                      <a:endParaRPr lang="da-DK" sz="1000" b="1" dirty="0">
                        <a:latin typeface="Titillium Web" panose="00000500000000000000" pitchFamily="2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92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5858246"/>
                  </a:ext>
                </a:extLst>
              </a:tr>
              <a:tr h="34918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dirty="0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  <a:t>Vi har en konkret procedurer for, hvordan vi håndterer eventuelle brud og underretter den dataansvarlige herom indenfor den aftalte tidsfrist. </a:t>
                      </a:r>
                    </a:p>
                    <a:p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r>
                        <a:rPr lang="da-DK" sz="1000" dirty="0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  <a:t>Vi har kortlagt, hvor, og hvordan vi behandler persondata (fortegnelseskravet). </a:t>
                      </a: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r>
                        <a:rPr lang="da-DK" sz="1000" dirty="0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  <a:t>Vi har en konkret procedurer for, hvor og hvordan personoplysninger skal opbevares. </a:t>
                      </a: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r>
                        <a:rPr lang="da-DK" sz="1000" dirty="0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  <a:t>Vi har en konkret sletteprocedurer, som vores medarbejdere følger.</a:t>
                      </a: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br>
                        <a:rPr lang="da-DK" sz="1000" dirty="0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</a:br>
                      <a:r>
                        <a:rPr lang="da-DK" sz="1000" dirty="0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  <a:t>Vi har en indført en procedurer for, hvordan vi kan opfylde de registreredes rettigheder, hvis den dataansvarlige anmodes herom. </a:t>
                      </a:r>
                      <a:br>
                        <a:rPr lang="da-DK" sz="1000" dirty="0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</a:br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r>
                        <a:rPr lang="da-DK" sz="1000" dirty="0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  <a:t>Vi sørger løbende for, at opdaterer vores politikker og procedurer, hvis der er behov herfor, samt løbende at uddanne vores ansatte i, hvordan de behandler personoplysninger ansvarligt. </a:t>
                      </a: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94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Clr>
                          <a:srgbClr val="BC9275"/>
                        </a:buClr>
                        <a:buFont typeface="Arial" panose="020B0604020202020204" pitchFamily="34" charset="0"/>
                        <a:buNone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000" dirty="0">
                        <a:latin typeface="Titillium Web" panose="00000500000000000000" pitchFamily="2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000" dirty="0">
                        <a:latin typeface="Titillium Web" panose="00000500000000000000" pitchFamily="2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2054016"/>
                  </a:ext>
                </a:extLst>
              </a:tr>
            </a:tbl>
          </a:graphicData>
        </a:graphic>
      </p:graphicFrame>
      <p:sp>
        <p:nvSpPr>
          <p:cNvPr id="2" name="Pladsholder til slidenummer 6">
            <a:extLst>
              <a:ext uri="{FF2B5EF4-FFF2-40B4-BE49-F238E27FC236}">
                <a16:creationId xmlns:a16="http://schemas.microsoft.com/office/drawing/2014/main" id="{80383CE1-E7E1-0C40-81FD-9D3D0CAF9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94359" y="6360916"/>
            <a:ext cx="2228850" cy="163718"/>
          </a:xfrm>
        </p:spPr>
        <p:txBody>
          <a:bodyPr/>
          <a:lstStyle/>
          <a:p>
            <a:r>
              <a:rPr lang="da-DK" dirty="0">
                <a:solidFill>
                  <a:srgbClr val="134941"/>
                </a:solidFill>
                <a:latin typeface="Titillium Web" panose="00000500000000000000" pitchFamily="2" charset="0"/>
              </a:rPr>
              <a:t>2 af 6</a:t>
            </a:r>
          </a:p>
        </p:txBody>
      </p:sp>
      <p:pic>
        <p:nvPicPr>
          <p:cNvPr id="9" name="Billede 8" descr="Et billede, der indeholder tekst, Font/skrifttype, skærmbillede, Grafik&#10;&#10;Automatisk genereret beskrivelse">
            <a:hlinkClick r:id="rId2"/>
            <a:extLst>
              <a:ext uri="{FF2B5EF4-FFF2-40B4-BE49-F238E27FC236}">
                <a16:creationId xmlns:a16="http://schemas.microsoft.com/office/drawing/2014/main" id="{394B701A-19B9-CAB2-6196-D5A97E954D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612"/>
          <a:stretch>
            <a:fillRect/>
          </a:stretch>
        </p:blipFill>
        <p:spPr>
          <a:xfrm>
            <a:off x="325023" y="5607534"/>
            <a:ext cx="1816466" cy="917100"/>
          </a:xfrm>
          <a:prstGeom prst="rect">
            <a:avLst/>
          </a:prstGeom>
        </p:spPr>
      </p:pic>
      <p:pic>
        <p:nvPicPr>
          <p:cNvPr id="10" name="Billede 9">
            <a:hlinkClick r:id="rId4"/>
            <a:extLst>
              <a:ext uri="{FF2B5EF4-FFF2-40B4-BE49-F238E27FC236}">
                <a16:creationId xmlns:a16="http://schemas.microsoft.com/office/drawing/2014/main" id="{0376F690-6C78-2501-D947-5E86149F8C59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41377" b="40290"/>
          <a:stretch>
            <a:fillRect/>
          </a:stretch>
        </p:blipFill>
        <p:spPr>
          <a:xfrm>
            <a:off x="1942133" y="5903843"/>
            <a:ext cx="2392859" cy="620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233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6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felt 3">
            <a:extLst>
              <a:ext uri="{FF2B5EF4-FFF2-40B4-BE49-F238E27FC236}">
                <a16:creationId xmlns:a16="http://schemas.microsoft.com/office/drawing/2014/main" id="{756EE939-6351-B554-A571-31288D379B55}"/>
              </a:ext>
            </a:extLst>
          </p:cNvPr>
          <p:cNvSpPr txBox="1"/>
          <p:nvPr/>
        </p:nvSpPr>
        <p:spPr>
          <a:xfrm>
            <a:off x="420874" y="1094932"/>
            <a:ext cx="7460524" cy="367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788" dirty="0">
                <a:solidFill>
                  <a:srgbClr val="134941"/>
                </a:solidFill>
                <a:latin typeface="Titillium Web" panose="00000500000000000000" pitchFamily="2" charset="0"/>
              </a:rPr>
              <a:t>Kontrolskema til databehandlere  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C9564DA9-AF51-1B3C-E9B1-EAC10A2951DB}"/>
              </a:ext>
            </a:extLst>
          </p:cNvPr>
          <p:cNvSpPr txBox="1"/>
          <p:nvPr/>
        </p:nvSpPr>
        <p:spPr>
          <a:xfrm>
            <a:off x="420873" y="1445027"/>
            <a:ext cx="538930" cy="3924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br>
              <a:rPr lang="da-DK" sz="975" dirty="0">
                <a:solidFill>
                  <a:srgbClr val="134941"/>
                </a:solidFill>
                <a:latin typeface="Titillium Web" panose="00000500000000000000" pitchFamily="2" charset="0"/>
              </a:rPr>
            </a:br>
            <a:r>
              <a:rPr lang="da-DK" sz="975" dirty="0">
                <a:solidFill>
                  <a:srgbClr val="134941"/>
                </a:solidFill>
                <a:latin typeface="Titillium Web" panose="00000500000000000000" pitchFamily="2" charset="0"/>
              </a:rPr>
              <a:t>             </a:t>
            </a:r>
          </a:p>
        </p:txBody>
      </p:sp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24A1C875-1E21-5D06-63D8-57FFE20F07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3759867"/>
              </p:ext>
            </p:extLst>
          </p:nvPr>
        </p:nvGraphicFramePr>
        <p:xfrm>
          <a:off x="458957" y="1543764"/>
          <a:ext cx="9026169" cy="3806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3577">
                  <a:extLst>
                    <a:ext uri="{9D8B030D-6E8A-4147-A177-3AD203B41FA5}">
                      <a16:colId xmlns:a16="http://schemas.microsoft.com/office/drawing/2014/main" val="3903200512"/>
                    </a:ext>
                  </a:extLst>
                </a:gridCol>
                <a:gridCol w="466104">
                  <a:extLst>
                    <a:ext uri="{9D8B030D-6E8A-4147-A177-3AD203B41FA5}">
                      <a16:colId xmlns:a16="http://schemas.microsoft.com/office/drawing/2014/main" val="184292175"/>
                    </a:ext>
                  </a:extLst>
                </a:gridCol>
                <a:gridCol w="475815">
                  <a:extLst>
                    <a:ext uri="{9D8B030D-6E8A-4147-A177-3AD203B41FA5}">
                      <a16:colId xmlns:a16="http://schemas.microsoft.com/office/drawing/2014/main" val="3515600498"/>
                    </a:ext>
                  </a:extLst>
                </a:gridCol>
                <a:gridCol w="1961522">
                  <a:extLst>
                    <a:ext uri="{9D8B030D-6E8A-4147-A177-3AD203B41FA5}">
                      <a16:colId xmlns:a16="http://schemas.microsoft.com/office/drawing/2014/main" val="4034547972"/>
                    </a:ext>
                  </a:extLst>
                </a:gridCol>
                <a:gridCol w="1989151">
                  <a:extLst>
                    <a:ext uri="{9D8B030D-6E8A-4147-A177-3AD203B41FA5}">
                      <a16:colId xmlns:a16="http://schemas.microsoft.com/office/drawing/2014/main" val="2809264564"/>
                    </a:ext>
                  </a:extLst>
                </a:gridCol>
              </a:tblGrid>
              <a:tr h="520065">
                <a:tc>
                  <a:txBody>
                    <a:bodyPr/>
                    <a:lstStyle/>
                    <a:p>
                      <a:r>
                        <a:rPr lang="da-DK" sz="1000" b="1" dirty="0">
                          <a:latin typeface="Titillium Web" panose="00000500000000000000" pitchFamily="2" charset="0"/>
                        </a:rPr>
                        <a:t>Spørgsmål vedr.  IT-sikkerhed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927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 dirty="0">
                          <a:latin typeface="Titillium Web" panose="00000500000000000000" pitchFamily="2" charset="0"/>
                        </a:rPr>
                        <a:t>Ja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927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 dirty="0">
                          <a:latin typeface="Titillium Web" panose="00000500000000000000" pitchFamily="2" charset="0"/>
                        </a:rPr>
                        <a:t>Nej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927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b="1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b="1" dirty="0">
                          <a:latin typeface="Titillium Web" panose="00000500000000000000" pitchFamily="2" charset="0"/>
                        </a:rPr>
                        <a:t>Ved nej, skal dette begrundes </a:t>
                      </a:r>
                    </a:p>
                    <a:p>
                      <a:endParaRPr lang="da-DK" sz="1000" b="1" dirty="0">
                        <a:latin typeface="Titillium Web" panose="00000500000000000000" pitchFamily="2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927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b="1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b="1" dirty="0">
                          <a:latin typeface="Titillium Web" panose="00000500000000000000" pitchFamily="2" charset="0"/>
                        </a:rPr>
                        <a:t>Uddybning</a:t>
                      </a:r>
                    </a:p>
                    <a:p>
                      <a:endParaRPr lang="da-DK" sz="1000" b="1" dirty="0">
                        <a:latin typeface="Titillium Web" panose="00000500000000000000" pitchFamily="2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92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5858246"/>
                  </a:ext>
                </a:extLst>
              </a:tr>
              <a:tr h="319468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dirty="0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  <a:t>Som databehandler, efterlever vi det sikkerhedsniveau, vi har oplyst til den dataansvarlige.</a:t>
                      </a: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r>
                        <a:rPr lang="da-DK" sz="1000" dirty="0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  <a:t>Vi bekræfter, at vi har tegnet en IT-ansvarsforsikring/</a:t>
                      </a:r>
                      <a:r>
                        <a:rPr lang="da-DK" sz="1000" dirty="0" err="1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  <a:t>cyberforsikring</a:t>
                      </a:r>
                      <a:r>
                        <a:rPr lang="da-DK" sz="1000" dirty="0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  <a:t>.</a:t>
                      </a: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r>
                        <a:rPr lang="da-DK" sz="1000" dirty="0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  <a:t>Som dataansvarlig har vi vedtaget en IT-sikkerhedspolitik, som alle vores medarbejdere følger. </a:t>
                      </a: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r>
                        <a:rPr lang="da-DK" sz="1000" dirty="0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  <a:t>Vi har vedtaget en IT-beredskabsplan. </a:t>
                      </a: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r>
                        <a:rPr lang="da-DK" sz="1000" dirty="0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  <a:t>Vi har afprøvet vores IT-beredskabsplan.   </a:t>
                      </a: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latin typeface="Titillium Web" panose="00000500000000000000" pitchFamily="2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94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Clr>
                          <a:srgbClr val="BC9275"/>
                        </a:buClr>
                        <a:buFont typeface="Arial" panose="020B0604020202020204" pitchFamily="34" charset="0"/>
                        <a:buNone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000" dirty="0">
                        <a:latin typeface="Titillium Web" panose="00000500000000000000" pitchFamily="2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000" dirty="0">
                        <a:latin typeface="Titillium Web" panose="00000500000000000000" pitchFamily="2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dirty="0">
                          <a:latin typeface="Titillium Web" panose="00000500000000000000" pitchFamily="2" charset="0"/>
                        </a:rPr>
                        <a:t>Dato for senest gennemgang: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dirty="0">
                          <a:latin typeface="Titillium Web" panose="00000500000000000000" pitchFamily="2" charset="0"/>
                        </a:rPr>
                        <a:t>Dato for senest gennemgang: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dirty="0">
                          <a:latin typeface="Titillium Web" panose="00000500000000000000" pitchFamily="2" charset="0"/>
                        </a:rPr>
                        <a:t>Dato for senest afprøvning: 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2054016"/>
                  </a:ext>
                </a:extLst>
              </a:tr>
            </a:tbl>
          </a:graphicData>
        </a:graphic>
      </p:graphicFrame>
      <p:sp>
        <p:nvSpPr>
          <p:cNvPr id="2" name="Pladsholder til slidenummer 6">
            <a:extLst>
              <a:ext uri="{FF2B5EF4-FFF2-40B4-BE49-F238E27FC236}">
                <a16:creationId xmlns:a16="http://schemas.microsoft.com/office/drawing/2014/main" id="{E79DE513-E6A6-DC91-A146-723E17D21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94359" y="6360916"/>
            <a:ext cx="2228850" cy="163718"/>
          </a:xfrm>
        </p:spPr>
        <p:txBody>
          <a:bodyPr/>
          <a:lstStyle/>
          <a:p>
            <a:r>
              <a:rPr lang="da-DK" dirty="0">
                <a:solidFill>
                  <a:srgbClr val="134941"/>
                </a:solidFill>
                <a:latin typeface="Titillium Web" panose="00000500000000000000" pitchFamily="2" charset="0"/>
              </a:rPr>
              <a:t>3 af 6</a:t>
            </a:r>
          </a:p>
        </p:txBody>
      </p:sp>
      <p:pic>
        <p:nvPicPr>
          <p:cNvPr id="9" name="Billede 8" descr="Et billede, der indeholder tekst, Font/skrifttype, skærmbillede, Grafik&#10;&#10;Automatisk genereret beskrivelse">
            <a:hlinkClick r:id="rId2"/>
            <a:extLst>
              <a:ext uri="{FF2B5EF4-FFF2-40B4-BE49-F238E27FC236}">
                <a16:creationId xmlns:a16="http://schemas.microsoft.com/office/drawing/2014/main" id="{0A5F3D7E-D3C3-F62B-045F-C661D6419F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612"/>
          <a:stretch>
            <a:fillRect/>
          </a:stretch>
        </p:blipFill>
        <p:spPr>
          <a:xfrm>
            <a:off x="325023" y="5607534"/>
            <a:ext cx="1816466" cy="917100"/>
          </a:xfrm>
          <a:prstGeom prst="rect">
            <a:avLst/>
          </a:prstGeom>
        </p:spPr>
      </p:pic>
      <p:pic>
        <p:nvPicPr>
          <p:cNvPr id="10" name="Billede 9">
            <a:hlinkClick r:id="rId4"/>
            <a:extLst>
              <a:ext uri="{FF2B5EF4-FFF2-40B4-BE49-F238E27FC236}">
                <a16:creationId xmlns:a16="http://schemas.microsoft.com/office/drawing/2014/main" id="{AE6A972A-2CE5-C4BF-78AD-909EE4683BBA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41377" b="40290"/>
          <a:stretch>
            <a:fillRect/>
          </a:stretch>
        </p:blipFill>
        <p:spPr>
          <a:xfrm>
            <a:off x="1942133" y="5903843"/>
            <a:ext cx="2392859" cy="620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601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6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felt 3">
            <a:extLst>
              <a:ext uri="{FF2B5EF4-FFF2-40B4-BE49-F238E27FC236}">
                <a16:creationId xmlns:a16="http://schemas.microsoft.com/office/drawing/2014/main" id="{756EE939-6351-B554-A571-31288D379B55}"/>
              </a:ext>
            </a:extLst>
          </p:cNvPr>
          <p:cNvSpPr txBox="1"/>
          <p:nvPr/>
        </p:nvSpPr>
        <p:spPr>
          <a:xfrm>
            <a:off x="420874" y="1094932"/>
            <a:ext cx="7460524" cy="367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788" dirty="0">
                <a:solidFill>
                  <a:srgbClr val="134941"/>
                </a:solidFill>
                <a:latin typeface="Titillium Web" panose="00000500000000000000" pitchFamily="2" charset="0"/>
              </a:rPr>
              <a:t>Kontrolskema til databehandlere  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C9564DA9-AF51-1B3C-E9B1-EAC10A2951DB}"/>
              </a:ext>
            </a:extLst>
          </p:cNvPr>
          <p:cNvSpPr txBox="1"/>
          <p:nvPr/>
        </p:nvSpPr>
        <p:spPr>
          <a:xfrm>
            <a:off x="420873" y="1445027"/>
            <a:ext cx="538930" cy="3924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br>
              <a:rPr lang="da-DK" sz="975" dirty="0">
                <a:solidFill>
                  <a:srgbClr val="134941"/>
                </a:solidFill>
                <a:latin typeface="Titillium Web" panose="00000500000000000000" pitchFamily="2" charset="0"/>
              </a:rPr>
            </a:br>
            <a:r>
              <a:rPr lang="da-DK" sz="975" dirty="0">
                <a:solidFill>
                  <a:srgbClr val="134941"/>
                </a:solidFill>
                <a:latin typeface="Titillium Web" panose="00000500000000000000" pitchFamily="2" charset="0"/>
              </a:rPr>
              <a:t>             </a:t>
            </a:r>
          </a:p>
        </p:txBody>
      </p:sp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24A1C875-1E21-5D06-63D8-57FFE20F07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1411919"/>
              </p:ext>
            </p:extLst>
          </p:nvPr>
        </p:nvGraphicFramePr>
        <p:xfrm>
          <a:off x="458957" y="1571625"/>
          <a:ext cx="9026171" cy="4110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3752">
                  <a:extLst>
                    <a:ext uri="{9D8B030D-6E8A-4147-A177-3AD203B41FA5}">
                      <a16:colId xmlns:a16="http://schemas.microsoft.com/office/drawing/2014/main" val="3903200512"/>
                    </a:ext>
                  </a:extLst>
                </a:gridCol>
                <a:gridCol w="4962419">
                  <a:extLst>
                    <a:ext uri="{9D8B030D-6E8A-4147-A177-3AD203B41FA5}">
                      <a16:colId xmlns:a16="http://schemas.microsoft.com/office/drawing/2014/main" val="2809264564"/>
                    </a:ext>
                  </a:extLst>
                </a:gridCol>
              </a:tblGrid>
              <a:tr h="520065">
                <a:tc>
                  <a:txBody>
                    <a:bodyPr/>
                    <a:lstStyle/>
                    <a:p>
                      <a:r>
                        <a:rPr lang="da-DK" sz="1000" b="1" dirty="0">
                          <a:latin typeface="Titillium Web" panose="00000500000000000000" pitchFamily="2" charset="0"/>
                        </a:rPr>
                        <a:t>Spørgsmål vedr. IT-sikkerhed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927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b="1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b="1" dirty="0">
                          <a:latin typeface="Titillium Web" panose="00000500000000000000" pitchFamily="2" charset="0"/>
                        </a:rPr>
                        <a:t>Besvarelse</a:t>
                      </a:r>
                    </a:p>
                    <a:p>
                      <a:endParaRPr lang="da-DK" sz="1000" b="1" dirty="0">
                        <a:latin typeface="Titillium Web" panose="00000500000000000000" pitchFamily="2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92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5858246"/>
                  </a:ext>
                </a:extLst>
              </a:tr>
              <a:tr h="3491865">
                <a:tc>
                  <a:txBody>
                    <a:bodyPr/>
                    <a:lstStyle/>
                    <a:p>
                      <a:r>
                        <a:rPr lang="da-DK" sz="1000" dirty="0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  <a:t>Hvad gør I for at beskytte jeres systemer mod uønsket adgang? </a:t>
                      </a: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r>
                        <a:rPr lang="da-DK" sz="1000" dirty="0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  <a:t>Hvad gør I for at sikre høj tilgængelighed og oppetid? </a:t>
                      </a: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r>
                        <a:rPr lang="da-DK" sz="1000" dirty="0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  <a:t>Hvad gør I for at dokumentere egen sikkerhed? </a:t>
                      </a: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94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2054016"/>
                  </a:ext>
                </a:extLst>
              </a:tr>
            </a:tbl>
          </a:graphicData>
        </a:graphic>
      </p:graphicFrame>
      <p:sp>
        <p:nvSpPr>
          <p:cNvPr id="2" name="Pladsholder til slidenummer 6">
            <a:extLst>
              <a:ext uri="{FF2B5EF4-FFF2-40B4-BE49-F238E27FC236}">
                <a16:creationId xmlns:a16="http://schemas.microsoft.com/office/drawing/2014/main" id="{678423D0-C0FE-9717-1A41-FBC708D1C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94359" y="6360916"/>
            <a:ext cx="2228850" cy="163718"/>
          </a:xfrm>
        </p:spPr>
        <p:txBody>
          <a:bodyPr/>
          <a:lstStyle/>
          <a:p>
            <a:r>
              <a:rPr lang="da-DK" dirty="0">
                <a:solidFill>
                  <a:srgbClr val="134941"/>
                </a:solidFill>
                <a:latin typeface="Titillium Web" panose="00000500000000000000" pitchFamily="2" charset="0"/>
              </a:rPr>
              <a:t>4 af 6</a:t>
            </a:r>
          </a:p>
        </p:txBody>
      </p:sp>
      <p:pic>
        <p:nvPicPr>
          <p:cNvPr id="9" name="Billede 8" descr="Et billede, der indeholder tekst, Font/skrifttype, skærmbillede, Grafik&#10;&#10;Automatisk genereret beskrivelse">
            <a:hlinkClick r:id="rId2"/>
            <a:extLst>
              <a:ext uri="{FF2B5EF4-FFF2-40B4-BE49-F238E27FC236}">
                <a16:creationId xmlns:a16="http://schemas.microsoft.com/office/drawing/2014/main" id="{CBF9D3C9-BD6B-52FC-4F10-3238727FB7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612"/>
          <a:stretch>
            <a:fillRect/>
          </a:stretch>
        </p:blipFill>
        <p:spPr>
          <a:xfrm>
            <a:off x="325023" y="5607534"/>
            <a:ext cx="1816466" cy="917100"/>
          </a:xfrm>
          <a:prstGeom prst="rect">
            <a:avLst/>
          </a:prstGeom>
        </p:spPr>
      </p:pic>
      <p:pic>
        <p:nvPicPr>
          <p:cNvPr id="10" name="Billede 9">
            <a:hlinkClick r:id="rId4"/>
            <a:extLst>
              <a:ext uri="{FF2B5EF4-FFF2-40B4-BE49-F238E27FC236}">
                <a16:creationId xmlns:a16="http://schemas.microsoft.com/office/drawing/2014/main" id="{6254DB91-6011-89DF-7253-45712C053B9D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41377" b="40290"/>
          <a:stretch>
            <a:fillRect/>
          </a:stretch>
        </p:blipFill>
        <p:spPr>
          <a:xfrm>
            <a:off x="1942133" y="5903843"/>
            <a:ext cx="2392859" cy="620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051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6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felt 3">
            <a:extLst>
              <a:ext uri="{FF2B5EF4-FFF2-40B4-BE49-F238E27FC236}">
                <a16:creationId xmlns:a16="http://schemas.microsoft.com/office/drawing/2014/main" id="{756EE939-6351-B554-A571-31288D379B55}"/>
              </a:ext>
            </a:extLst>
          </p:cNvPr>
          <p:cNvSpPr txBox="1"/>
          <p:nvPr/>
        </p:nvSpPr>
        <p:spPr>
          <a:xfrm>
            <a:off x="420874" y="1094932"/>
            <a:ext cx="7460524" cy="367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788" dirty="0">
                <a:solidFill>
                  <a:srgbClr val="134941"/>
                </a:solidFill>
                <a:latin typeface="Titillium Web" panose="00000500000000000000" pitchFamily="2" charset="0"/>
              </a:rPr>
              <a:t>Kontrolskema til databehandlere  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C9564DA9-AF51-1B3C-E9B1-EAC10A2951DB}"/>
              </a:ext>
            </a:extLst>
          </p:cNvPr>
          <p:cNvSpPr txBox="1"/>
          <p:nvPr/>
        </p:nvSpPr>
        <p:spPr>
          <a:xfrm>
            <a:off x="420873" y="1445027"/>
            <a:ext cx="538930" cy="3924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br>
              <a:rPr lang="da-DK" sz="975" dirty="0">
                <a:solidFill>
                  <a:srgbClr val="134941"/>
                </a:solidFill>
                <a:latin typeface="Titillium Web" panose="00000500000000000000" pitchFamily="2" charset="0"/>
              </a:rPr>
            </a:br>
            <a:r>
              <a:rPr lang="da-DK" sz="975" dirty="0">
                <a:solidFill>
                  <a:srgbClr val="134941"/>
                </a:solidFill>
                <a:latin typeface="Titillium Web" panose="00000500000000000000" pitchFamily="2" charset="0"/>
              </a:rPr>
              <a:t>             </a:t>
            </a:r>
          </a:p>
        </p:txBody>
      </p:sp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24A1C875-1E21-5D06-63D8-57FFE20F07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2776487"/>
              </p:ext>
            </p:extLst>
          </p:nvPr>
        </p:nvGraphicFramePr>
        <p:xfrm>
          <a:off x="458957" y="1571625"/>
          <a:ext cx="9026171" cy="4110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3752">
                  <a:extLst>
                    <a:ext uri="{9D8B030D-6E8A-4147-A177-3AD203B41FA5}">
                      <a16:colId xmlns:a16="http://schemas.microsoft.com/office/drawing/2014/main" val="3903200512"/>
                    </a:ext>
                  </a:extLst>
                </a:gridCol>
                <a:gridCol w="4962419">
                  <a:extLst>
                    <a:ext uri="{9D8B030D-6E8A-4147-A177-3AD203B41FA5}">
                      <a16:colId xmlns:a16="http://schemas.microsoft.com/office/drawing/2014/main" val="2809264564"/>
                    </a:ext>
                  </a:extLst>
                </a:gridCol>
              </a:tblGrid>
              <a:tr h="520065">
                <a:tc>
                  <a:txBody>
                    <a:bodyPr/>
                    <a:lstStyle/>
                    <a:p>
                      <a:r>
                        <a:rPr lang="da-DK" sz="1000" b="1" dirty="0">
                          <a:latin typeface="Titillium Web" panose="00000500000000000000" pitchFamily="2" charset="0"/>
                        </a:rPr>
                        <a:t>Spørgsmål vedr. IT-sikkerhed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927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b="1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b="1" dirty="0">
                          <a:latin typeface="Titillium Web" panose="00000500000000000000" pitchFamily="2" charset="0"/>
                        </a:rPr>
                        <a:t>Besvarelse</a:t>
                      </a:r>
                    </a:p>
                    <a:p>
                      <a:endParaRPr lang="da-DK" sz="1000" b="1" dirty="0">
                        <a:latin typeface="Titillium Web" panose="00000500000000000000" pitchFamily="2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92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5858246"/>
                  </a:ext>
                </a:extLst>
              </a:tr>
              <a:tr h="3343275">
                <a:tc>
                  <a:txBody>
                    <a:bodyPr/>
                    <a:lstStyle/>
                    <a:p>
                      <a:r>
                        <a:rPr lang="da-DK" sz="1000" dirty="0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  <a:t>Hvad gør I for at passe godt på persondata? </a:t>
                      </a: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r>
                        <a:rPr lang="da-DK" sz="1000" dirty="0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  <a:t>Hvordan aftales den konkrete ansvarsfordeling mellem virksomheden og leverandøren? </a:t>
                      </a: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r>
                        <a:rPr lang="da-DK" sz="1000" dirty="0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  <a:t>Hvordan holder I jer opdateret indenfor de nyeste krav til digital sikkerhed? </a:t>
                      </a: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94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2054016"/>
                  </a:ext>
                </a:extLst>
              </a:tr>
            </a:tbl>
          </a:graphicData>
        </a:graphic>
      </p:graphicFrame>
      <p:sp>
        <p:nvSpPr>
          <p:cNvPr id="2" name="Pladsholder til slidenummer 6">
            <a:extLst>
              <a:ext uri="{FF2B5EF4-FFF2-40B4-BE49-F238E27FC236}">
                <a16:creationId xmlns:a16="http://schemas.microsoft.com/office/drawing/2014/main" id="{17AB828E-1BC6-BAD3-33F8-6C02341EF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94359" y="6360916"/>
            <a:ext cx="2228850" cy="163718"/>
          </a:xfrm>
        </p:spPr>
        <p:txBody>
          <a:bodyPr/>
          <a:lstStyle/>
          <a:p>
            <a:r>
              <a:rPr lang="da-DK" dirty="0">
                <a:solidFill>
                  <a:srgbClr val="134941"/>
                </a:solidFill>
                <a:latin typeface="Titillium Web" panose="00000500000000000000" pitchFamily="2" charset="0"/>
              </a:rPr>
              <a:t>5 af 6</a:t>
            </a:r>
          </a:p>
        </p:txBody>
      </p:sp>
      <p:pic>
        <p:nvPicPr>
          <p:cNvPr id="9" name="Billede 8" descr="Et billede, der indeholder tekst, Font/skrifttype, skærmbillede, Grafik&#10;&#10;Automatisk genereret beskrivelse">
            <a:hlinkClick r:id="rId3"/>
            <a:extLst>
              <a:ext uri="{FF2B5EF4-FFF2-40B4-BE49-F238E27FC236}">
                <a16:creationId xmlns:a16="http://schemas.microsoft.com/office/drawing/2014/main" id="{351A920A-B6B1-8E19-86CA-CE333FAD27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612"/>
          <a:stretch>
            <a:fillRect/>
          </a:stretch>
        </p:blipFill>
        <p:spPr>
          <a:xfrm>
            <a:off x="325023" y="5607534"/>
            <a:ext cx="1816466" cy="917100"/>
          </a:xfrm>
          <a:prstGeom prst="rect">
            <a:avLst/>
          </a:prstGeom>
        </p:spPr>
      </p:pic>
      <p:pic>
        <p:nvPicPr>
          <p:cNvPr id="10" name="Billede 9">
            <a:hlinkClick r:id="rId5"/>
            <a:extLst>
              <a:ext uri="{FF2B5EF4-FFF2-40B4-BE49-F238E27FC236}">
                <a16:creationId xmlns:a16="http://schemas.microsoft.com/office/drawing/2014/main" id="{1989B62C-C2CE-F489-6346-D23DE8338644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41377" b="40290"/>
          <a:stretch>
            <a:fillRect/>
          </a:stretch>
        </p:blipFill>
        <p:spPr>
          <a:xfrm>
            <a:off x="1942133" y="5903843"/>
            <a:ext cx="2392859" cy="620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617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6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felt 3">
            <a:extLst>
              <a:ext uri="{FF2B5EF4-FFF2-40B4-BE49-F238E27FC236}">
                <a16:creationId xmlns:a16="http://schemas.microsoft.com/office/drawing/2014/main" id="{756EE939-6351-B554-A571-31288D379B55}"/>
              </a:ext>
            </a:extLst>
          </p:cNvPr>
          <p:cNvSpPr txBox="1"/>
          <p:nvPr/>
        </p:nvSpPr>
        <p:spPr>
          <a:xfrm>
            <a:off x="420874" y="1094932"/>
            <a:ext cx="7460524" cy="367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788" dirty="0">
                <a:solidFill>
                  <a:srgbClr val="134941"/>
                </a:solidFill>
                <a:latin typeface="Titillium Web" panose="00000500000000000000" pitchFamily="2" charset="0"/>
              </a:rPr>
              <a:t>Kontrolskema til databehandlere  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C9564DA9-AF51-1B3C-E9B1-EAC10A2951DB}"/>
              </a:ext>
            </a:extLst>
          </p:cNvPr>
          <p:cNvSpPr txBox="1"/>
          <p:nvPr/>
        </p:nvSpPr>
        <p:spPr>
          <a:xfrm>
            <a:off x="420873" y="1445027"/>
            <a:ext cx="538930" cy="3924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br>
              <a:rPr lang="da-DK" sz="975" dirty="0">
                <a:solidFill>
                  <a:srgbClr val="134941"/>
                </a:solidFill>
                <a:latin typeface="Titillium Web" panose="00000500000000000000" pitchFamily="2" charset="0"/>
              </a:rPr>
            </a:br>
            <a:r>
              <a:rPr lang="da-DK" sz="975" dirty="0">
                <a:solidFill>
                  <a:srgbClr val="134941"/>
                </a:solidFill>
                <a:latin typeface="Titillium Web" panose="00000500000000000000" pitchFamily="2" charset="0"/>
              </a:rPr>
              <a:t>             </a:t>
            </a:r>
          </a:p>
        </p:txBody>
      </p:sp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24A1C875-1E21-5D06-63D8-57FFE20F07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874775"/>
              </p:ext>
            </p:extLst>
          </p:nvPr>
        </p:nvGraphicFramePr>
        <p:xfrm>
          <a:off x="458957" y="1571625"/>
          <a:ext cx="9026169" cy="40654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3577">
                  <a:extLst>
                    <a:ext uri="{9D8B030D-6E8A-4147-A177-3AD203B41FA5}">
                      <a16:colId xmlns:a16="http://schemas.microsoft.com/office/drawing/2014/main" val="3903200512"/>
                    </a:ext>
                  </a:extLst>
                </a:gridCol>
                <a:gridCol w="466104">
                  <a:extLst>
                    <a:ext uri="{9D8B030D-6E8A-4147-A177-3AD203B41FA5}">
                      <a16:colId xmlns:a16="http://schemas.microsoft.com/office/drawing/2014/main" val="184292175"/>
                    </a:ext>
                  </a:extLst>
                </a:gridCol>
                <a:gridCol w="475815">
                  <a:extLst>
                    <a:ext uri="{9D8B030D-6E8A-4147-A177-3AD203B41FA5}">
                      <a16:colId xmlns:a16="http://schemas.microsoft.com/office/drawing/2014/main" val="3515600498"/>
                    </a:ext>
                  </a:extLst>
                </a:gridCol>
                <a:gridCol w="1961522">
                  <a:extLst>
                    <a:ext uri="{9D8B030D-6E8A-4147-A177-3AD203B41FA5}">
                      <a16:colId xmlns:a16="http://schemas.microsoft.com/office/drawing/2014/main" val="4034547972"/>
                    </a:ext>
                  </a:extLst>
                </a:gridCol>
                <a:gridCol w="1989151">
                  <a:extLst>
                    <a:ext uri="{9D8B030D-6E8A-4147-A177-3AD203B41FA5}">
                      <a16:colId xmlns:a16="http://schemas.microsoft.com/office/drawing/2014/main" val="2809264564"/>
                    </a:ext>
                  </a:extLst>
                </a:gridCol>
              </a:tblGrid>
              <a:tr h="638357">
                <a:tc>
                  <a:txBody>
                    <a:bodyPr/>
                    <a:lstStyle/>
                    <a:p>
                      <a:r>
                        <a:rPr lang="da-DK" sz="1000" b="1" dirty="0">
                          <a:latin typeface="Titillium Web" panose="00000500000000000000" pitchFamily="2" charset="0"/>
                        </a:rPr>
                        <a:t>Spørgsmål vedr. anvendte underdatabehandlere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927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 dirty="0">
                          <a:latin typeface="Titillium Web" panose="00000500000000000000" pitchFamily="2" charset="0"/>
                        </a:rPr>
                        <a:t>Ja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927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000" b="1" dirty="0">
                          <a:latin typeface="Titillium Web" panose="00000500000000000000" pitchFamily="2" charset="0"/>
                        </a:rPr>
                        <a:t>Nej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927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b="1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b="1" dirty="0">
                          <a:latin typeface="Titillium Web" panose="00000500000000000000" pitchFamily="2" charset="0"/>
                        </a:rPr>
                        <a:t>Ved nej, skal dette begrundes </a:t>
                      </a:r>
                    </a:p>
                    <a:p>
                      <a:endParaRPr lang="da-DK" sz="1000" b="1" dirty="0">
                        <a:latin typeface="Titillium Web" panose="00000500000000000000" pitchFamily="2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927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b="1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b="1" dirty="0">
                          <a:latin typeface="Titillium Web" panose="00000500000000000000" pitchFamily="2" charset="0"/>
                        </a:rPr>
                        <a:t>Uddybning</a:t>
                      </a:r>
                    </a:p>
                    <a:p>
                      <a:endParaRPr lang="da-DK" sz="1000" b="1" dirty="0">
                        <a:latin typeface="Titillium Web" panose="00000500000000000000" pitchFamily="2" charset="0"/>
                      </a:endParaRP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92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5858246"/>
                  </a:ext>
                </a:extLst>
              </a:tr>
              <a:tr h="3343275">
                <a:tc>
                  <a:txBody>
                    <a:bodyPr/>
                    <a:lstStyle/>
                    <a:p>
                      <a:r>
                        <a:rPr lang="da-DK" sz="1000" dirty="0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  <a:t>Vi anvender alene de underdatabehandlere, som er angivet i databehandleraftalen. </a:t>
                      </a: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r>
                        <a:rPr lang="da-DK" sz="1000" dirty="0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  <a:t>Vi fører årligt tilsyn med vores anvendte underdatabehandlere, således at vi sikrer, at de overholder den indgåede databehandleraftale. </a:t>
                      </a:r>
                      <a:br>
                        <a:rPr lang="da-DK" sz="1000" dirty="0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</a:br>
                      <a:endParaRPr lang="da-DK" sz="1000" b="1" i="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b="1" i="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r>
                        <a:rPr lang="da-DK" sz="1000" b="0" i="0" dirty="0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  <a:t>Vores anvendte underdatabehandlere overfører personoplysninger til et usikkert tredjeland. </a:t>
                      </a:r>
                    </a:p>
                    <a:p>
                      <a:endParaRPr lang="da-DK" sz="1000" b="0" i="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b="0" i="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r>
                        <a:rPr lang="da-DK" sz="1000" b="0" i="0" dirty="0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  <a:t>Vi har indført en procedurer for, hvordan vi underretter den dataansvarlige, hvis påtænker at anvende en anden underdatabehandler end angivet i databehandleraftalen.</a:t>
                      </a:r>
                    </a:p>
                    <a:p>
                      <a:endParaRPr lang="da-DK" sz="1000" b="0" i="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b="0" i="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r>
                        <a:rPr lang="da-DK" sz="1000" b="0" i="0" dirty="0">
                          <a:solidFill>
                            <a:schemeClr val="bg1"/>
                          </a:solidFill>
                          <a:latin typeface="Titillium Web" panose="00000500000000000000" pitchFamily="2" charset="0"/>
                        </a:rPr>
                        <a:t>Vi har indført en procedurer for, hvordan vi sikrer, at vores anvendte underdatabehandlere sletter de personoplysninger, som tilhører den dataansvarlige, ved ophørt anvendelse. </a:t>
                      </a:r>
                      <a:endParaRPr lang="da-DK" sz="1000" b="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solidFill>
                          <a:schemeClr val="bg1"/>
                        </a:solidFill>
                        <a:latin typeface="Titillium Web" panose="00000500000000000000" pitchFamily="2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94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Clr>
                          <a:srgbClr val="BC9275"/>
                        </a:buClr>
                        <a:buFont typeface="Arial" panose="020B0604020202020204" pitchFamily="34" charset="0"/>
                        <a:buNone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000" dirty="0">
                        <a:latin typeface="Titillium Web" panose="00000500000000000000" pitchFamily="2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r>
                        <a:rPr lang="da-DK" sz="1000" dirty="0">
                          <a:latin typeface="Titillium Web" panose="00000500000000000000" pitchFamily="2" charset="0"/>
                        </a:rPr>
                        <a:t>Hvis ja, hvad er det anvendte overførselsgrundlag: 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dirty="0">
                        <a:latin typeface="Titillium Web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dirty="0">
                          <a:latin typeface="Titillium Web" panose="00000500000000000000" pitchFamily="2" charset="0"/>
                        </a:rPr>
                        <a:t>Noter hvornår I sidst har ført tilsyn: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94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2054016"/>
                  </a:ext>
                </a:extLst>
              </a:tr>
            </a:tbl>
          </a:graphicData>
        </a:graphic>
      </p:graphicFrame>
      <p:sp>
        <p:nvSpPr>
          <p:cNvPr id="3" name="Pladsholder til slidenummer 6">
            <a:extLst>
              <a:ext uri="{FF2B5EF4-FFF2-40B4-BE49-F238E27FC236}">
                <a16:creationId xmlns:a16="http://schemas.microsoft.com/office/drawing/2014/main" id="{F8E06301-163C-018D-C684-4CFFA9986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94359" y="6360916"/>
            <a:ext cx="2228850" cy="163718"/>
          </a:xfrm>
        </p:spPr>
        <p:txBody>
          <a:bodyPr/>
          <a:lstStyle/>
          <a:p>
            <a:r>
              <a:rPr lang="da-DK" dirty="0">
                <a:solidFill>
                  <a:srgbClr val="134941"/>
                </a:solidFill>
                <a:latin typeface="Titillium Web" panose="00000500000000000000" pitchFamily="2" charset="0"/>
              </a:rPr>
              <a:t>6 af 6</a:t>
            </a:r>
          </a:p>
        </p:txBody>
      </p:sp>
      <p:pic>
        <p:nvPicPr>
          <p:cNvPr id="9" name="Billede 8" descr="Et billede, der indeholder tekst, Font/skrifttype, skærmbillede, Grafik&#10;&#10;Automatisk genereret beskrivelse">
            <a:hlinkClick r:id="rId3"/>
            <a:extLst>
              <a:ext uri="{FF2B5EF4-FFF2-40B4-BE49-F238E27FC236}">
                <a16:creationId xmlns:a16="http://schemas.microsoft.com/office/drawing/2014/main" id="{47E8E86D-4928-A3FD-F1E8-770A5FF42D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612"/>
          <a:stretch>
            <a:fillRect/>
          </a:stretch>
        </p:blipFill>
        <p:spPr>
          <a:xfrm>
            <a:off x="325023" y="5607534"/>
            <a:ext cx="1816466" cy="917100"/>
          </a:xfrm>
          <a:prstGeom prst="rect">
            <a:avLst/>
          </a:prstGeom>
        </p:spPr>
      </p:pic>
      <p:pic>
        <p:nvPicPr>
          <p:cNvPr id="10" name="Billede 9">
            <a:hlinkClick r:id="rId5"/>
            <a:extLst>
              <a:ext uri="{FF2B5EF4-FFF2-40B4-BE49-F238E27FC236}">
                <a16:creationId xmlns:a16="http://schemas.microsoft.com/office/drawing/2014/main" id="{C769A0AD-510E-9C3D-8636-E6929C60720C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41377" b="40290"/>
          <a:stretch>
            <a:fillRect/>
          </a:stretch>
        </p:blipFill>
        <p:spPr>
          <a:xfrm>
            <a:off x="1942133" y="5903843"/>
            <a:ext cx="2392859" cy="620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5729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1fac5ba-521b-4f9d-bb1b-8accb59370b3" xsi:nil="true"/>
    <lcf76f155ced4ddcb4097134ff3c332f xmlns="3c6e8a74-f241-4884-b0b9-5baf617806bb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CBD0ACCADC12740B591D72B5FC9A4C1" ma:contentTypeVersion="11" ma:contentTypeDescription="Opret et nyt dokument." ma:contentTypeScope="" ma:versionID="8bce1f07fe522c029ab051f9b4f9b99a">
  <xsd:schema xmlns:xsd="http://www.w3.org/2001/XMLSchema" xmlns:xs="http://www.w3.org/2001/XMLSchema" xmlns:p="http://schemas.microsoft.com/office/2006/metadata/properties" xmlns:ns2="3c6e8a74-f241-4884-b0b9-5baf617806bb" xmlns:ns3="51fac5ba-521b-4f9d-bb1b-8accb59370b3" targetNamespace="http://schemas.microsoft.com/office/2006/metadata/properties" ma:root="true" ma:fieldsID="58b32651a0b72d5b1171b7a3ae15df5f" ns2:_="" ns3:_="">
    <xsd:import namespace="3c6e8a74-f241-4884-b0b9-5baf617806bb"/>
    <xsd:import namespace="51fac5ba-521b-4f9d-bb1b-8accb59370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6e8a74-f241-4884-b0b9-5baf617806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ledmærker" ma:readOnly="false" ma:fieldId="{5cf76f15-5ced-4ddc-b409-7134ff3c332f}" ma:taxonomyMulti="true" ma:sspId="ead27131-627b-4382-95d0-140127fb8b9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fac5ba-521b-4f9d-bb1b-8accb59370b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ksonomiopsamlingskolonne" ma:hidden="true" ma:list="{04cfaf68-1937-448b-aede-430337a81fd6}" ma:internalName="TaxCatchAll" ma:showField="CatchAllData" ma:web="51fac5ba-521b-4f9d-bb1b-8accb59370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133C1DF-7021-4EC7-9DDE-D2911A629A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E5F30DF-1F9A-4062-AEA8-C3B951D962AF}">
  <ds:schemaRefs>
    <ds:schemaRef ds:uri="51fac5ba-521b-4f9d-bb1b-8accb59370b3"/>
    <ds:schemaRef ds:uri="http://schemas.openxmlformats.org/package/2006/metadata/core-properties"/>
    <ds:schemaRef ds:uri="http://purl.org/dc/terms/"/>
    <ds:schemaRef ds:uri="http://purl.org/dc/elements/1.1/"/>
    <ds:schemaRef ds:uri="http://purl.org/dc/dcmitype/"/>
    <ds:schemaRef ds:uri="http://schemas.microsoft.com/office/2006/metadata/properties"/>
    <ds:schemaRef ds:uri="3c6e8a74-f241-4884-b0b9-5baf617806bb"/>
    <ds:schemaRef ds:uri="http://www.w3.org/XML/1998/namespace"/>
    <ds:schemaRef ds:uri="http://schemas.microsoft.com/office/2006/documentManagement/typ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A22EE13-81CE-4308-B2CD-EB804A00B7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6e8a74-f241-4884-b0b9-5baf617806bb"/>
    <ds:schemaRef ds:uri="51fac5ba-521b-4f9d-bb1b-8accb59370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357</TotalTime>
  <Words>638</Words>
  <Application>Microsoft Macintosh PowerPoint</Application>
  <PresentationFormat>A4-papir (210 x 297 mm)</PresentationFormat>
  <Paragraphs>185</Paragraphs>
  <Slides>6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Titillium Web</vt:lpstr>
      <vt:lpstr>Office-tema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Laura Fast Petersen</dc:creator>
  <cp:lastModifiedBy>Pernille From Klausen</cp:lastModifiedBy>
  <cp:revision>5</cp:revision>
  <cp:lastPrinted>2025-06-16T10:14:51Z</cp:lastPrinted>
  <dcterms:created xsi:type="dcterms:W3CDTF">2024-06-04T08:10:58Z</dcterms:created>
  <dcterms:modified xsi:type="dcterms:W3CDTF">2025-06-16T10:14:56Z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0x0101006CBD0ACCADC12740B591D72B5FC9A4C1</vt:lpwstr>
  </property>
  <property fmtid="{D5CDD505-2E9C-101B-9397-08002B2CF9AE}" pid="3" name="MediaServiceImageTags">
    <vt:lpwstr/>
  </property>
</Properties>
</file>